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2A1"/>
    <a:srgbClr val="FFFFFF"/>
    <a:srgbClr val="A5A5A5"/>
    <a:srgbClr val="C559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84" d="100"/>
          <a:sy n="84" d="100"/>
        </p:scale>
        <p:origin x="3360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200.240\personal\mariaisabel.gandia\TERENA\TF-NOC%20i%20%20SIG-NOC\SIG-NOC\SURVEY%202023\SIG-NOC%20Tools%20Survey%202023-Analsis%20MIG-2023122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iaisabel.gandia\Desktop\DIVERSOS\PAPHOS\SIG-NOC%20Tools%20Survey%202023-Analsis%20MIG-20231111v3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rgbClr val="C5591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s-ES" sz="2000" b="1" dirty="0">
                <a:solidFill>
                  <a:srgbClr val="C5591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Focus </a:t>
            </a:r>
            <a:r>
              <a:rPr lang="es-ES" sz="2000" b="1" dirty="0" err="1">
                <a:solidFill>
                  <a:srgbClr val="C5591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lang="es-ES" sz="2000" b="1" dirty="0">
                <a:solidFill>
                  <a:srgbClr val="C5591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000" b="1" dirty="0" err="1">
                <a:solidFill>
                  <a:srgbClr val="C5591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DDoS</a:t>
            </a:r>
            <a:endParaRPr lang="es-ES" sz="2000" b="1" dirty="0">
              <a:solidFill>
                <a:srgbClr val="C5591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2.9105047665607418E-2"/>
          <c:y val="7.7691119683852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rgbClr val="C5591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0002A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055-4388-ADF6-6A75344A716C}"/>
              </c:ext>
            </c:extLst>
          </c:dPt>
          <c:dPt>
            <c:idx val="1"/>
            <c:bubble3D val="0"/>
            <c:spPr>
              <a:solidFill>
                <a:srgbClr val="C5591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055-4388-ADF6-6A75344A716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055-4388-ADF6-6A75344A716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055-4388-ADF6-6A75344A716C}"/>
              </c:ext>
            </c:extLst>
          </c:dPt>
          <c:cat>
            <c:strRef>
              <c:f>'DDoS Mitigation Methods'!$X$3:$X$5</c:f>
              <c:strCache>
                <c:ptCount val="3"/>
                <c:pt idx="0">
                  <c:v>Threat intelligence</c:v>
                </c:pt>
                <c:pt idx="1">
                  <c:v>DNS solution</c:v>
                </c:pt>
                <c:pt idx="2">
                  <c:v>Netflow-based tools</c:v>
                </c:pt>
              </c:strCache>
            </c:strRef>
          </c:cat>
          <c:val>
            <c:numRef>
              <c:f>'DDoS Mitigation Methods'!$Y$3:$Y$5</c:f>
              <c:numCache>
                <c:formatCode>0</c:formatCode>
                <c:ptCount val="3"/>
                <c:pt idx="0">
                  <c:v>9</c:v>
                </c:pt>
                <c:pt idx="1">
                  <c:v>7</c:v>
                </c:pt>
                <c:pt idx="2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055-4388-ADF6-6A75344A71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l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2000" b="1" i="0" u="none" strike="noStrike" kern="1200" spc="0" baseline="0">
                <a:solidFill>
                  <a:srgbClr val="0002A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s-ES" sz="2000" b="1" dirty="0">
                <a:solidFill>
                  <a:srgbClr val="0002A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s-ES" sz="2000" b="1" dirty="0" err="1">
                <a:solidFill>
                  <a:srgbClr val="0002A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Growing</a:t>
            </a:r>
            <a:r>
              <a:rPr lang="es-ES" sz="2000" b="1" dirty="0">
                <a:solidFill>
                  <a:srgbClr val="0002A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Role </a:t>
            </a:r>
            <a:r>
              <a:rPr lang="es-ES" sz="2000" b="1" dirty="0" err="1">
                <a:solidFill>
                  <a:srgbClr val="0002A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es-ES" sz="2000" b="1" dirty="0">
                <a:solidFill>
                  <a:srgbClr val="0002A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Network </a:t>
            </a:r>
            <a:r>
              <a:rPr lang="es-ES" sz="2000" b="1" dirty="0" err="1">
                <a:solidFill>
                  <a:srgbClr val="0002A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Automation</a:t>
            </a:r>
            <a:endParaRPr lang="es-ES" sz="2000" b="1" dirty="0">
              <a:solidFill>
                <a:srgbClr val="0002A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3.185458484900202E-2"/>
          <c:y val="7.343245888685272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2000" b="1" i="0" u="none" strike="noStrike" kern="1200" spc="0" baseline="0">
              <a:solidFill>
                <a:srgbClr val="0002A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'OAV Tasks'!$R$8</c:f>
              <c:strCache>
                <c:ptCount val="1"/>
                <c:pt idx="0">
                  <c:v>Count</c:v>
                </c:pt>
              </c:strCache>
            </c:strRef>
          </c:tx>
          <c:dPt>
            <c:idx val="0"/>
            <c:bubble3D val="0"/>
            <c:spPr>
              <a:solidFill>
                <a:srgbClr val="0002A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C7C-4C16-97CD-981F6E7829BE}"/>
              </c:ext>
            </c:extLst>
          </c:dPt>
          <c:dPt>
            <c:idx val="1"/>
            <c:bubble3D val="0"/>
            <c:spPr>
              <a:solidFill>
                <a:srgbClr val="C5591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C7C-4C16-97CD-981F6E7829B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C7C-4C16-97CD-981F6E7829BE}"/>
              </c:ext>
            </c:extLst>
          </c:dPt>
          <c:dLbls>
            <c:delete val="1"/>
          </c:dLbls>
          <c:cat>
            <c:strRef>
              <c:f>'OAV Tasks'!$Q$9:$Q$11</c:f>
              <c:strCache>
                <c:ptCount val="3"/>
                <c:pt idx="0">
                  <c:v>Provisioning</c:v>
                </c:pt>
                <c:pt idx="1">
                  <c:v>Routing Configuration</c:v>
                </c:pt>
                <c:pt idx="2">
                  <c:v>Network discovery</c:v>
                </c:pt>
              </c:strCache>
            </c:strRef>
          </c:cat>
          <c:val>
            <c:numRef>
              <c:f>'OAV Tasks'!$R$9:$R$11</c:f>
              <c:numCache>
                <c:formatCode>0</c:formatCode>
                <c:ptCount val="3"/>
                <c:pt idx="0">
                  <c:v>14</c:v>
                </c:pt>
                <c:pt idx="1">
                  <c:v>14</c:v>
                </c:pt>
                <c:pt idx="2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C7C-4C16-97CD-981F6E7829BE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8494917456108153"/>
          <c:y val="0.40817160408282388"/>
          <c:w val="0.39330396460684131"/>
          <c:h val="0.4610199912244302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D1947-AB3A-4BE2-B91B-F2584919C413}" type="datetimeFigureOut">
              <a:rPr lang="en-GB" smtClean="0"/>
              <a:t>14/05/2024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E98C0-4335-42D3-A44E-002DA79217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342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D1947-AB3A-4BE2-B91B-F2584919C413}" type="datetimeFigureOut">
              <a:rPr lang="en-GB" smtClean="0"/>
              <a:t>14/05/2024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E98C0-4335-42D3-A44E-002DA79217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0192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D1947-AB3A-4BE2-B91B-F2584919C413}" type="datetimeFigureOut">
              <a:rPr lang="en-GB" smtClean="0"/>
              <a:t>14/05/2024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E98C0-4335-42D3-A44E-002DA79217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1097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D1947-AB3A-4BE2-B91B-F2584919C413}" type="datetimeFigureOut">
              <a:rPr lang="en-GB" smtClean="0"/>
              <a:t>14/05/2024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E98C0-4335-42D3-A44E-002DA79217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32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D1947-AB3A-4BE2-B91B-F2584919C413}" type="datetimeFigureOut">
              <a:rPr lang="en-GB" smtClean="0"/>
              <a:t>14/05/2024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E98C0-4335-42D3-A44E-002DA79217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8674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D1947-AB3A-4BE2-B91B-F2584919C413}" type="datetimeFigureOut">
              <a:rPr lang="en-GB" smtClean="0"/>
              <a:t>14/05/2024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E98C0-4335-42D3-A44E-002DA79217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4352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D1947-AB3A-4BE2-B91B-F2584919C413}" type="datetimeFigureOut">
              <a:rPr lang="en-GB" smtClean="0"/>
              <a:t>14/05/2024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E98C0-4335-42D3-A44E-002DA79217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7882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D1947-AB3A-4BE2-B91B-F2584919C413}" type="datetimeFigureOut">
              <a:rPr lang="en-GB" smtClean="0"/>
              <a:t>14/05/2024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E98C0-4335-42D3-A44E-002DA79217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3124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D1947-AB3A-4BE2-B91B-F2584919C413}" type="datetimeFigureOut">
              <a:rPr lang="en-GB" smtClean="0"/>
              <a:t>14/05/2024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E98C0-4335-42D3-A44E-002DA79217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1397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D1947-AB3A-4BE2-B91B-F2584919C413}" type="datetimeFigureOut">
              <a:rPr lang="en-GB" smtClean="0"/>
              <a:t>14/05/2024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E98C0-4335-42D3-A44E-002DA79217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3604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D1947-AB3A-4BE2-B91B-F2584919C413}" type="datetimeFigureOut">
              <a:rPr lang="en-GB" smtClean="0"/>
              <a:t>14/05/2024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E98C0-4335-42D3-A44E-002DA79217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6014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D1947-AB3A-4BE2-B91B-F2584919C413}" type="datetimeFigureOut">
              <a:rPr lang="en-GB" smtClean="0"/>
              <a:t>14/05/2024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E98C0-4335-42D3-A44E-002DA7921747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CB49A1F7-B10D-BDC5-3FA0-97D2946E111A}"/>
              </a:ext>
            </a:extLst>
          </p:cNvPr>
          <p:cNvGrpSpPr/>
          <p:nvPr userDrawn="1"/>
        </p:nvGrpSpPr>
        <p:grpSpPr>
          <a:xfrm>
            <a:off x="0" y="2725271"/>
            <a:ext cx="7234518" cy="7180729"/>
            <a:chOff x="0" y="-41"/>
            <a:chExt cx="6858002" cy="9906041"/>
          </a:xfrm>
        </p:grpSpPr>
        <p:pic>
          <p:nvPicPr>
            <p:cNvPr id="8" name="Picture 7" descr="A colorful waves on a white background&#10;&#10;Description automatically generated">
              <a:extLst>
                <a:ext uri="{FF2B5EF4-FFF2-40B4-BE49-F238E27FC236}">
                  <a16:creationId xmlns:a16="http://schemas.microsoft.com/office/drawing/2014/main" id="{47C12B5E-3091-A24A-6D38-5AC1177B2F1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3"/>
            <a:srcRect l="57716" r="3342" b="1"/>
            <a:stretch/>
          </p:blipFill>
          <p:spPr>
            <a:xfrm>
              <a:off x="0" y="-19"/>
              <a:ext cx="6858000" cy="9906019"/>
            </a:xfrm>
            <a:prstGeom prst="rect">
              <a:avLst/>
            </a:prstGeom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267E66C-4FF8-EB35-105C-99D946CF6D7F}"/>
                </a:ext>
              </a:extLst>
            </p:cNvPr>
            <p:cNvSpPr/>
            <p:nvPr/>
          </p:nvSpPr>
          <p:spPr>
            <a:xfrm>
              <a:off x="2" y="-41"/>
              <a:ext cx="6858000" cy="9906020"/>
            </a:xfrm>
            <a:prstGeom prst="rect">
              <a:avLst/>
            </a:prstGeom>
            <a:solidFill>
              <a:srgbClr val="FFFFF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pic>
        <p:nvPicPr>
          <p:cNvPr id="12" name="Picture 11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C015314C-B47D-BEA0-B9D9-6C50AF90129E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7192" y="9069983"/>
            <a:ext cx="933450" cy="93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5441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4.svg"/><Relationship Id="rId7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DE15A92F-3EA6-0A5F-C4A6-FD84A0DA0C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9972713"/>
              </p:ext>
            </p:extLst>
          </p:nvPr>
        </p:nvGraphicFramePr>
        <p:xfrm>
          <a:off x="340316" y="1811274"/>
          <a:ext cx="3142129" cy="195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1250967884"/>
                    </a:ext>
                  </a:extLst>
                </a:gridCol>
                <a:gridCol w="856129">
                  <a:extLst>
                    <a:ext uri="{9D8B030D-6E8A-4147-A177-3AD203B41FA5}">
                      <a16:colId xmlns:a16="http://schemas.microsoft.com/office/drawing/2014/main" val="3968969519"/>
                    </a:ext>
                  </a:extLst>
                </a:gridCol>
              </a:tblGrid>
              <a:tr h="26976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NOC Functions 2023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2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2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1779482"/>
                  </a:ext>
                </a:extLst>
              </a:tr>
              <a:tr h="269763"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rgbClr val="C55911"/>
                          </a:solidFill>
                        </a:rPr>
                        <a:t>Monitoring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C55911"/>
                          </a:solidFill>
                        </a:rPr>
                        <a:t>1  =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5333078"/>
                  </a:ext>
                </a:extLst>
              </a:tr>
              <a:tr h="269763"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rgbClr val="C55911"/>
                          </a:solidFill>
                        </a:rPr>
                        <a:t>Problem Management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C55911"/>
                          </a:solidFill>
                        </a:rPr>
                        <a:t>2 =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030136"/>
                  </a:ext>
                </a:extLst>
              </a:tr>
              <a:tr h="269763"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rgbClr val="C55911"/>
                          </a:solidFill>
                        </a:rPr>
                        <a:t>Ticketing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C55911"/>
                          </a:solidFill>
                        </a:rPr>
                        <a:t>3 =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5921779"/>
                  </a:ext>
                </a:extLst>
              </a:tr>
              <a:tr h="370924"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rgbClr val="C55911"/>
                          </a:solidFill>
                        </a:rPr>
                        <a:t>Knowledge Management and Documentation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C55911"/>
                          </a:solidFill>
                        </a:rPr>
                        <a:t>4 ↑2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2531159"/>
                  </a:ext>
                </a:extLst>
              </a:tr>
              <a:tr h="269763"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rgbClr val="C55911"/>
                          </a:solidFill>
                        </a:rPr>
                        <a:t>Reporting and Statistics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C55911"/>
                          </a:solidFill>
                        </a:rPr>
                        <a:t>5 ↓1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8307186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000FB244-E7EA-70EF-06DE-BF419DBA14FE}"/>
              </a:ext>
            </a:extLst>
          </p:cNvPr>
          <p:cNvSpPr txBox="1"/>
          <p:nvPr/>
        </p:nvSpPr>
        <p:spPr>
          <a:xfrm>
            <a:off x="322253" y="3781743"/>
            <a:ext cx="31782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rgbClr val="0002A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Monitoring, Problem Management and Ticketing still core roles. Knowledge Management a rising trend.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CC3CD56-041E-3AC4-F3F8-0FD6CE4D4ED2}"/>
              </a:ext>
            </a:extLst>
          </p:cNvPr>
          <p:cNvGrpSpPr/>
          <p:nvPr/>
        </p:nvGrpSpPr>
        <p:grpSpPr>
          <a:xfrm>
            <a:off x="3499923" y="4388832"/>
            <a:ext cx="3197936" cy="1455938"/>
            <a:chOff x="3640131" y="4809456"/>
            <a:chExt cx="3197936" cy="1455938"/>
          </a:xfrm>
        </p:grpSpPr>
        <p:pic>
          <p:nvPicPr>
            <p:cNvPr id="2" name="Graphic 1">
              <a:extLst>
                <a:ext uri="{FF2B5EF4-FFF2-40B4-BE49-F238E27FC236}">
                  <a16:creationId xmlns:a16="http://schemas.microsoft.com/office/drawing/2014/main" id="{CB0A229F-E4B3-FEA7-5A6D-BA26955D196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488384" y="4842500"/>
              <a:ext cx="1349683" cy="1349683"/>
            </a:xfrm>
            <a:prstGeom prst="rect">
              <a:avLst/>
            </a:prstGeom>
          </p:spPr>
        </p:pic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7B16A104-9EA8-0942-8A41-F87BC716F686}"/>
                </a:ext>
              </a:extLst>
            </p:cNvPr>
            <p:cNvGrpSpPr/>
            <p:nvPr/>
          </p:nvGrpSpPr>
          <p:grpSpPr>
            <a:xfrm>
              <a:off x="3640131" y="4809456"/>
              <a:ext cx="2071561" cy="1455938"/>
              <a:chOff x="3661229" y="4821436"/>
              <a:chExt cx="2071561" cy="1455938"/>
            </a:xfrm>
          </p:grpSpPr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020A11D-E421-D876-D35D-35BB115DE79C}"/>
                  </a:ext>
                </a:extLst>
              </p:cNvPr>
              <p:cNvSpPr txBox="1"/>
              <p:nvPr/>
            </p:nvSpPr>
            <p:spPr>
              <a:xfrm>
                <a:off x="3661229" y="4821436"/>
                <a:ext cx="1636987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b="1" dirty="0">
                    <a:solidFill>
                      <a:srgbClr val="0002A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The Rise of </a:t>
                </a:r>
                <a:br>
                  <a:rPr lang="en-GB" sz="2000" b="1" dirty="0">
                    <a:solidFill>
                      <a:srgbClr val="0002A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GB" sz="2000" b="1" dirty="0">
                    <a:solidFill>
                      <a:srgbClr val="0002A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the SOC?</a:t>
                </a: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A4A8575A-67FF-373E-5B29-C8062D8F4AB4}"/>
                  </a:ext>
                </a:extLst>
              </p:cNvPr>
              <p:cNvSpPr txBox="1"/>
              <p:nvPr/>
            </p:nvSpPr>
            <p:spPr>
              <a:xfrm>
                <a:off x="3676466" y="5631043"/>
                <a:ext cx="205632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200" b="1" dirty="0">
                    <a:solidFill>
                      <a:srgbClr val="C5591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Only 45% of NOCs are responsible for Security (down from 63% in 2016)</a:t>
                </a:r>
              </a:p>
            </p:txBody>
          </p:sp>
        </p:grp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643E5B26-EFFE-680E-6827-E1BAD5B647C6}"/>
              </a:ext>
            </a:extLst>
          </p:cNvPr>
          <p:cNvGrpSpPr/>
          <p:nvPr/>
        </p:nvGrpSpPr>
        <p:grpSpPr>
          <a:xfrm>
            <a:off x="236118" y="4516567"/>
            <a:ext cx="3272800" cy="2342699"/>
            <a:chOff x="220208" y="4199169"/>
            <a:chExt cx="3272800" cy="2392332"/>
          </a:xfrm>
        </p:grpSpPr>
        <p:graphicFrame>
          <p:nvGraphicFramePr>
            <p:cNvPr id="24" name="Chart 23">
              <a:extLst>
                <a:ext uri="{FF2B5EF4-FFF2-40B4-BE49-F238E27FC236}">
                  <a16:creationId xmlns:a16="http://schemas.microsoft.com/office/drawing/2014/main" id="{C03DD9C9-9F21-21C1-DC84-D63B4E9D0727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526393405"/>
                </p:ext>
              </p:extLst>
            </p:nvPr>
          </p:nvGraphicFramePr>
          <p:xfrm>
            <a:off x="220208" y="4199169"/>
            <a:ext cx="3272800" cy="217010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62A6B2C9-2838-34A8-132D-D43A222AAB52}"/>
                </a:ext>
              </a:extLst>
            </p:cNvPr>
            <p:cNvSpPr txBox="1"/>
            <p:nvPr/>
          </p:nvSpPr>
          <p:spPr>
            <a:xfrm>
              <a:off x="297271" y="6308633"/>
              <a:ext cx="2973602" cy="2828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b="1" dirty="0" err="1">
                  <a:solidFill>
                    <a:srgbClr val="0002A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Netflow</a:t>
              </a:r>
              <a:r>
                <a:rPr lang="en-GB" sz="1200" b="1" dirty="0">
                  <a:solidFill>
                    <a:srgbClr val="0002A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leads in DDoS identification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B7AF4E2C-1039-F63F-4314-2EA6F4002854}"/>
              </a:ext>
            </a:extLst>
          </p:cNvPr>
          <p:cNvGrpSpPr/>
          <p:nvPr/>
        </p:nvGrpSpPr>
        <p:grpSpPr>
          <a:xfrm>
            <a:off x="313181" y="7297812"/>
            <a:ext cx="2973602" cy="2032739"/>
            <a:chOff x="320084" y="6878711"/>
            <a:chExt cx="3469873" cy="1768316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B3A7D2C5-4339-A1CA-5E3D-60EDAF317F88}"/>
                </a:ext>
              </a:extLst>
            </p:cNvPr>
            <p:cNvSpPr txBox="1"/>
            <p:nvPr/>
          </p:nvSpPr>
          <p:spPr>
            <a:xfrm>
              <a:off x="320084" y="8109817"/>
              <a:ext cx="3187909" cy="5372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b="1" dirty="0">
                  <a:solidFill>
                    <a:srgbClr val="C5591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Nearly 70% of NOCs use Excel </a:t>
              </a:r>
              <a:br>
                <a:rPr lang="en-GB" sz="1200" b="1" dirty="0">
                  <a:solidFill>
                    <a:srgbClr val="C5591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1200" b="1" dirty="0">
                  <a:solidFill>
                    <a:srgbClr val="C5591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inventory management</a:t>
              </a:r>
            </a:p>
            <a:p>
              <a:endParaRPr lang="en-GB" sz="1013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651C54EB-EFF0-4F79-D8F9-12FD7527F5D0}"/>
                </a:ext>
              </a:extLst>
            </p:cNvPr>
            <p:cNvSpPr txBox="1"/>
            <p:nvPr/>
          </p:nvSpPr>
          <p:spPr>
            <a:xfrm>
              <a:off x="320084" y="6878711"/>
              <a:ext cx="3469873" cy="13119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 dirty="0">
                  <a:solidFill>
                    <a:srgbClr val="C5591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Change Management</a:t>
              </a:r>
            </a:p>
            <a:p>
              <a:r>
                <a:rPr lang="en-GB" b="1" dirty="0">
                  <a:solidFill>
                    <a:srgbClr val="0002A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GitLab, JIRA and </a:t>
              </a:r>
              <a:br>
                <a:rPr lang="en-GB" b="1" dirty="0">
                  <a:solidFill>
                    <a:srgbClr val="0002A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b="1" dirty="0">
                  <a:solidFill>
                    <a:srgbClr val="0002A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Confluence are key Change</a:t>
              </a:r>
              <a:br>
                <a:rPr lang="en-GB" b="1" dirty="0">
                  <a:solidFill>
                    <a:srgbClr val="0002A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b="1" dirty="0">
                  <a:solidFill>
                    <a:srgbClr val="0002A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Management tools</a:t>
              </a: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EC90CBBC-CAE3-F104-901B-0000FFBC2233}"/>
              </a:ext>
            </a:extLst>
          </p:cNvPr>
          <p:cNvGrpSpPr/>
          <p:nvPr/>
        </p:nvGrpSpPr>
        <p:grpSpPr>
          <a:xfrm>
            <a:off x="3337971" y="6229312"/>
            <a:ext cx="3503954" cy="3045577"/>
            <a:chOff x="3354046" y="5863464"/>
            <a:chExt cx="3503954" cy="3045577"/>
          </a:xfrm>
        </p:grpSpPr>
        <p:graphicFrame>
          <p:nvGraphicFramePr>
            <p:cNvPr id="28" name="Chart 27">
              <a:extLst>
                <a:ext uri="{FF2B5EF4-FFF2-40B4-BE49-F238E27FC236}">
                  <a16:creationId xmlns:a16="http://schemas.microsoft.com/office/drawing/2014/main" id="{DEFDD783-6E17-FA61-A048-C832A3CC41C4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361214680"/>
                </p:ext>
              </p:extLst>
            </p:nvPr>
          </p:nvGraphicFramePr>
          <p:xfrm>
            <a:off x="3354046" y="5863464"/>
            <a:ext cx="3503954" cy="251835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D54F4E5A-4F99-3C44-6CD2-60B94676B06A}"/>
                </a:ext>
              </a:extLst>
            </p:cNvPr>
            <p:cNvSpPr txBox="1"/>
            <p:nvPr/>
          </p:nvSpPr>
          <p:spPr>
            <a:xfrm>
              <a:off x="3422360" y="8262710"/>
              <a:ext cx="257610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b="1" dirty="0">
                  <a:solidFill>
                    <a:srgbClr val="C5591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Provisioning beginning to be automated to improve customer service.</a:t>
              </a:r>
            </a:p>
          </p:txBody>
        </p: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30C53E4D-9E34-1248-F3AA-4A74284E5F39}"/>
              </a:ext>
            </a:extLst>
          </p:cNvPr>
          <p:cNvSpPr txBox="1"/>
          <p:nvPr/>
        </p:nvSpPr>
        <p:spPr>
          <a:xfrm>
            <a:off x="905112" y="166287"/>
            <a:ext cx="538956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0002A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Developments in NOC Roles and Tools </a:t>
            </a:r>
          </a:p>
          <a:p>
            <a:pPr algn="ctr"/>
            <a:r>
              <a:rPr lang="en-GB" sz="1400" b="1" dirty="0">
                <a:solidFill>
                  <a:srgbClr val="C5591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GÉANT SIG-NOC Survey 2023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C2073C92-3C96-BADA-0F6E-FEA53BCD92A9}"/>
              </a:ext>
            </a:extLst>
          </p:cNvPr>
          <p:cNvGrpSpPr/>
          <p:nvPr/>
        </p:nvGrpSpPr>
        <p:grpSpPr>
          <a:xfrm>
            <a:off x="3693693" y="1885357"/>
            <a:ext cx="3004166" cy="1490449"/>
            <a:chOff x="360826" y="3062633"/>
            <a:chExt cx="3004166" cy="1490449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DD17EE06-0420-F1D7-07FE-328E0D3FD8AE}"/>
                </a:ext>
              </a:extLst>
            </p:cNvPr>
            <p:cNvSpPr txBox="1"/>
            <p:nvPr/>
          </p:nvSpPr>
          <p:spPr>
            <a:xfrm>
              <a:off x="360826" y="3106532"/>
              <a:ext cx="1760582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 dirty="0">
                  <a:solidFill>
                    <a:srgbClr val="C5591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SNMP Leads </a:t>
              </a:r>
              <a:br>
                <a:rPr lang="en-GB" sz="2000" b="1" dirty="0">
                  <a:solidFill>
                    <a:srgbClr val="C5591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2000" b="1" dirty="0">
                  <a:solidFill>
                    <a:srgbClr val="C5591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 Way</a:t>
              </a:r>
              <a:endParaRPr lang="en-GB" sz="2000" b="1" dirty="0">
                <a:solidFill>
                  <a:srgbClr val="0002A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GB" sz="1200" b="1" dirty="0">
                  <a:solidFill>
                    <a:srgbClr val="0002A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SNMP- based tools</a:t>
              </a:r>
              <a:br>
                <a:rPr lang="en-GB" sz="1200" b="1" dirty="0">
                  <a:solidFill>
                    <a:srgbClr val="0002A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1200" b="1" dirty="0">
                  <a:solidFill>
                    <a:srgbClr val="0002A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still the most relevant</a:t>
              </a:r>
              <a:br>
                <a:rPr lang="en-GB" sz="1200" b="1" dirty="0">
                  <a:solidFill>
                    <a:srgbClr val="0002A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1200" b="1" dirty="0">
                  <a:solidFill>
                    <a:srgbClr val="0002A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 most frequently </a:t>
              </a:r>
              <a:br>
                <a:rPr lang="en-GB" sz="1200" b="1" dirty="0">
                  <a:solidFill>
                    <a:srgbClr val="0002A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1200" b="1" dirty="0">
                  <a:solidFill>
                    <a:srgbClr val="0002A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used</a:t>
              </a:r>
            </a:p>
          </p:txBody>
        </p: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3FB24102-259B-D7B0-E33C-AB8E157E8F01}"/>
                </a:ext>
              </a:extLst>
            </p:cNvPr>
            <p:cNvGrpSpPr/>
            <p:nvPr/>
          </p:nvGrpSpPr>
          <p:grpSpPr>
            <a:xfrm>
              <a:off x="2015309" y="3062633"/>
              <a:ext cx="1349683" cy="1349683"/>
              <a:chOff x="1933013" y="3090065"/>
              <a:chExt cx="1349683" cy="1349683"/>
            </a:xfrm>
          </p:grpSpPr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0E4B26DD-56B1-9936-A2D5-C7D0545041FF}"/>
                  </a:ext>
                </a:extLst>
              </p:cNvPr>
              <p:cNvSpPr/>
              <p:nvPr/>
            </p:nvSpPr>
            <p:spPr>
              <a:xfrm>
                <a:off x="1933013" y="3090065"/>
                <a:ext cx="1349683" cy="1349683"/>
              </a:xfrm>
              <a:prstGeom prst="ellipse">
                <a:avLst/>
              </a:prstGeom>
              <a:solidFill>
                <a:srgbClr val="C5591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7200" b="1" baseline="30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37" name="Picture 36">
                <a:extLst>
                  <a:ext uri="{FF2B5EF4-FFF2-40B4-BE49-F238E27FC236}">
                    <a16:creationId xmlns:a16="http://schemas.microsoft.com/office/drawing/2014/main" id="{27E92A6F-7A77-A2EA-D0AD-B01B36E13B5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biLevel thresh="25000"/>
                <a:extLst>
                  <a:ext uri="{BEBA8EAE-BF5A-486C-A8C5-ECC9F3942E4B}">
                    <a14:imgProps xmlns:a14="http://schemas.microsoft.com/office/drawing/2010/main">
                      <a14:imgLayer r:embed="rId7">
                        <a14:imgEffect>
                          <a14:backgroundRemoval t="6170" b="93946" l="6201" r="95716">
                            <a14:foregroundMark x1="14656" y1="33760" x2="14656" y2="33760"/>
                            <a14:foregroundMark x1="6201" y1="11525" x2="6201" y2="11525"/>
                            <a14:foregroundMark x1="51635" y1="20023" x2="51635" y2="20023"/>
                            <a14:foregroundMark x1="50733" y1="6170" x2="50733" y2="6170"/>
                            <a14:foregroundMark x1="85908" y1="35390" x2="85908" y2="35390"/>
                            <a14:foregroundMark x1="92334" y1="16298" x2="92334" y2="16298"/>
                            <a14:foregroundMark x1="95716" y1="10594" x2="95716" y2="10594"/>
                            <a14:foregroundMark x1="28072" y1="71478" x2="28072" y2="71478"/>
                            <a14:foregroundMark x1="54115" y1="67055" x2="54115" y2="67055"/>
                            <a14:foregroundMark x1="74746" y1="71478" x2="74746" y2="71478"/>
                            <a14:foregroundMark x1="51409" y1="85681" x2="51409" y2="85681"/>
                            <a14:foregroundMark x1="34724" y1="93946" x2="34724" y2="93946"/>
                          </a14:backgroundRemoval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2179878" y="3350440"/>
                <a:ext cx="855952" cy="828932"/>
              </a:xfrm>
              <a:prstGeom prst="rect">
                <a:avLst/>
              </a:prstGeom>
            </p:spPr>
          </p:pic>
        </p:grpSp>
      </p:grp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BF0CB04C-122E-DE38-4980-BA0ABEE0EB0E}"/>
              </a:ext>
            </a:extLst>
          </p:cNvPr>
          <p:cNvCxnSpPr/>
          <p:nvPr/>
        </p:nvCxnSpPr>
        <p:spPr>
          <a:xfrm>
            <a:off x="7964424" y="306324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0B1B5FC4-70B5-3AD5-6D8F-05FEBB3078D0}"/>
              </a:ext>
            </a:extLst>
          </p:cNvPr>
          <p:cNvGrpSpPr/>
          <p:nvPr/>
        </p:nvGrpSpPr>
        <p:grpSpPr>
          <a:xfrm>
            <a:off x="453820" y="9294339"/>
            <a:ext cx="2086824" cy="454288"/>
            <a:chOff x="453820" y="9294339"/>
            <a:chExt cx="2086824" cy="454288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9FFEC42-8852-BBFB-095A-B9593AFD444C}"/>
                </a:ext>
              </a:extLst>
            </p:cNvPr>
            <p:cNvSpPr/>
            <p:nvPr/>
          </p:nvSpPr>
          <p:spPr>
            <a:xfrm>
              <a:off x="472440" y="9313545"/>
              <a:ext cx="588645" cy="409575"/>
            </a:xfrm>
            <a:prstGeom prst="rect">
              <a:avLst/>
            </a:prstGeom>
            <a:solidFill>
              <a:srgbClr val="0002A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3" name="Picture 2" descr="Text, logo&#10;&#10;Description automatically generated">
              <a:extLst>
                <a:ext uri="{FF2B5EF4-FFF2-40B4-BE49-F238E27FC236}">
                  <a16:creationId xmlns:a16="http://schemas.microsoft.com/office/drawing/2014/main" id="{C85AB38E-5BC3-41B9-7AFD-825EB2917307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453820" y="9294339"/>
              <a:ext cx="2086824" cy="4542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919693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144</Words>
  <Application>Microsoft Office PowerPoint</Application>
  <PresentationFormat>A4 Paper (210x297 mm)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Karl Meyer</dc:creator>
  <cp:lastModifiedBy>Karl Meyer</cp:lastModifiedBy>
  <cp:revision>5</cp:revision>
  <dcterms:created xsi:type="dcterms:W3CDTF">2024-02-22T12:23:50Z</dcterms:created>
  <dcterms:modified xsi:type="dcterms:W3CDTF">2024-05-14T10:36:56Z</dcterms:modified>
</cp:coreProperties>
</file>